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3DC40-FA0E-BF40-B2B4-03CEB5F82310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BCC58-3AB2-D446-B615-3E4D5FB56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BCC58-3AB2-D446-B615-3E4D5FB567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87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Vessantara</a:t>
            </a:r>
            <a:r>
              <a:rPr lang="en-US" baseline="0" dirty="0" smtClean="0"/>
              <a:t> gives away the elephant. The pouring of water on the hands of the recipients signifies the irreversibility of the gift.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Photograph </a:t>
            </a:r>
            <a:r>
              <a:rPr lang="en-US" baseline="0" dirty="0" smtClean="0"/>
              <a:t>of painted mural at </a:t>
            </a:r>
            <a:r>
              <a:rPr lang="en-US" baseline="0" dirty="0" err="1" smtClean="0"/>
              <a:t>Wat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Makham</a:t>
            </a:r>
            <a:r>
              <a:rPr lang="en-US" baseline="0" dirty="0" smtClean="0"/>
              <a:t> No / </a:t>
            </a:r>
            <a:r>
              <a:rPr lang="en-US" baseline="0" dirty="0" err="1" smtClean="0"/>
              <a:t>Wat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Phutthangkun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Suphanburi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Provice</a:t>
            </a:r>
            <a:r>
              <a:rPr lang="en-US" baseline="0" dirty="0" smtClean="0"/>
              <a:t>, Thailand,</a:t>
            </a:r>
            <a:r>
              <a:rPr lang="en-US" dirty="0" smtClean="0"/>
              <a:t> © Naomi Appleton, 2016, CC</a:t>
            </a:r>
            <a:r>
              <a:rPr lang="en-US" baseline="0" dirty="0" smtClean="0"/>
              <a:t> </a:t>
            </a:r>
            <a:r>
              <a:rPr lang="en-US" dirty="0" smtClean="0"/>
              <a:t>BY</a:t>
            </a:r>
            <a:r>
              <a:rPr lang="en-US" baseline="0" dirty="0" smtClean="0"/>
              <a:t> </a:t>
            </a:r>
            <a:r>
              <a:rPr lang="en-US" dirty="0" smtClean="0"/>
              <a:t>NC (Free</a:t>
            </a:r>
            <a:r>
              <a:rPr lang="en-US" baseline="0" dirty="0" smtClean="0"/>
              <a:t> to use, share and adapt).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BCC58-3AB2-D446-B615-3E4D5FB567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9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Vessantara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Maddi</a:t>
            </a:r>
            <a:r>
              <a:rPr lang="en-US" baseline="0" dirty="0" smtClean="0"/>
              <a:t> and the children say farewell to the palace.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Photograph </a:t>
            </a:r>
            <a:r>
              <a:rPr lang="en-US" baseline="0" dirty="0" smtClean="0"/>
              <a:t>of </a:t>
            </a:r>
            <a:r>
              <a:rPr lang="en-US" baseline="0" dirty="0" err="1" smtClean="0"/>
              <a:t>Wat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Makham</a:t>
            </a:r>
            <a:r>
              <a:rPr lang="en-US" baseline="0" dirty="0" smtClean="0"/>
              <a:t> No / </a:t>
            </a:r>
            <a:r>
              <a:rPr lang="en-US" baseline="0" dirty="0" err="1" smtClean="0"/>
              <a:t>Wat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Phutthangkun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Suphanburi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Provice</a:t>
            </a:r>
            <a:r>
              <a:rPr lang="en-US" baseline="0" dirty="0" smtClean="0"/>
              <a:t>, Thailand,</a:t>
            </a:r>
            <a:r>
              <a:rPr lang="en-US" dirty="0" smtClean="0"/>
              <a:t> © Naomi Appleton, 2016, CC</a:t>
            </a:r>
            <a:r>
              <a:rPr lang="en-US" baseline="0" dirty="0" smtClean="0"/>
              <a:t> </a:t>
            </a:r>
            <a:r>
              <a:rPr lang="en-US" dirty="0" smtClean="0"/>
              <a:t>BY</a:t>
            </a:r>
            <a:r>
              <a:rPr lang="en-US" baseline="0" dirty="0" smtClean="0"/>
              <a:t> </a:t>
            </a:r>
            <a:r>
              <a:rPr lang="en-US" dirty="0" smtClean="0"/>
              <a:t>NC (Free</a:t>
            </a:r>
            <a:r>
              <a:rPr lang="en-US" baseline="0" dirty="0" smtClean="0"/>
              <a:t> to use, share and adapt).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BCC58-3AB2-D446-B615-3E4D5FB567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33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Vessantara</a:t>
            </a:r>
            <a:r>
              <a:rPr lang="en-US" dirty="0" smtClean="0"/>
              <a:t> gives away</a:t>
            </a:r>
            <a:r>
              <a:rPr lang="en-US" baseline="0" dirty="0" smtClean="0"/>
              <a:t> their carriage. The horses have already been given away, and gods in the form of deer are pulling it.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Photograph </a:t>
            </a:r>
            <a:r>
              <a:rPr lang="en-US" baseline="0" dirty="0" smtClean="0"/>
              <a:t>of </a:t>
            </a:r>
            <a:r>
              <a:rPr lang="en-US" baseline="0" dirty="0" err="1" smtClean="0"/>
              <a:t>Wat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Makham</a:t>
            </a:r>
            <a:r>
              <a:rPr lang="en-US" baseline="0" dirty="0" smtClean="0"/>
              <a:t> No / </a:t>
            </a:r>
            <a:r>
              <a:rPr lang="en-US" baseline="0" dirty="0" err="1" smtClean="0"/>
              <a:t>Wat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Phutthangkun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Suphanburi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Provice</a:t>
            </a:r>
            <a:r>
              <a:rPr lang="en-US" baseline="0" dirty="0" smtClean="0"/>
              <a:t>, Thailand,</a:t>
            </a:r>
            <a:r>
              <a:rPr lang="en-US" dirty="0" smtClean="0"/>
              <a:t> © Naomi Appleton,</a:t>
            </a:r>
            <a:r>
              <a:rPr lang="en-US" baseline="0" dirty="0" smtClean="0"/>
              <a:t> </a:t>
            </a:r>
            <a:r>
              <a:rPr lang="en-US" dirty="0" smtClean="0"/>
              <a:t>2016, CC</a:t>
            </a:r>
            <a:r>
              <a:rPr lang="en-US" baseline="0" dirty="0" smtClean="0"/>
              <a:t> </a:t>
            </a:r>
            <a:r>
              <a:rPr lang="en-US" dirty="0" smtClean="0"/>
              <a:t>BY</a:t>
            </a:r>
            <a:r>
              <a:rPr lang="en-US" baseline="0" dirty="0" smtClean="0"/>
              <a:t> </a:t>
            </a:r>
            <a:r>
              <a:rPr lang="en-US" dirty="0" smtClean="0"/>
              <a:t>NC (Free</a:t>
            </a:r>
            <a:r>
              <a:rPr lang="en-US" baseline="0" dirty="0" smtClean="0"/>
              <a:t> to use, share and adapt).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BCC58-3AB2-D446-B615-3E4D5FB567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27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Vessantara</a:t>
            </a:r>
            <a:r>
              <a:rPr lang="en-US" baseline="0" dirty="0" smtClean="0"/>
              <a:t> and his family enter the forest on foot.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Photograph </a:t>
            </a:r>
            <a:r>
              <a:rPr lang="en-US" baseline="0" dirty="0" smtClean="0"/>
              <a:t>of </a:t>
            </a:r>
            <a:r>
              <a:rPr lang="en-US" baseline="0" dirty="0" err="1" smtClean="0"/>
              <a:t>Wat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Makham</a:t>
            </a:r>
            <a:r>
              <a:rPr lang="en-US" baseline="0" dirty="0" smtClean="0"/>
              <a:t> No / </a:t>
            </a:r>
            <a:r>
              <a:rPr lang="en-US" baseline="0" dirty="0" err="1" smtClean="0"/>
              <a:t>Wat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Phutthangkun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Suphanburi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Provice</a:t>
            </a:r>
            <a:r>
              <a:rPr lang="en-US" baseline="0" dirty="0" smtClean="0"/>
              <a:t>, Thailand,</a:t>
            </a:r>
            <a:r>
              <a:rPr lang="en-US" dirty="0" smtClean="0"/>
              <a:t> © Naomi Appleton,</a:t>
            </a:r>
            <a:r>
              <a:rPr lang="en-US" baseline="0" dirty="0" smtClean="0"/>
              <a:t> </a:t>
            </a:r>
            <a:r>
              <a:rPr lang="en-US" dirty="0" smtClean="0"/>
              <a:t>2016, CC</a:t>
            </a:r>
            <a:r>
              <a:rPr lang="en-US" baseline="0" dirty="0" smtClean="0"/>
              <a:t> </a:t>
            </a:r>
            <a:r>
              <a:rPr lang="en-US" dirty="0" smtClean="0"/>
              <a:t>BY</a:t>
            </a:r>
            <a:r>
              <a:rPr lang="en-US" baseline="0" dirty="0" smtClean="0"/>
              <a:t> </a:t>
            </a:r>
            <a:r>
              <a:rPr lang="en-US" dirty="0" smtClean="0"/>
              <a:t>NC (Free</a:t>
            </a:r>
            <a:r>
              <a:rPr lang="en-US" baseline="0" dirty="0" smtClean="0"/>
              <a:t> to use, share and adapt).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BCC58-3AB2-D446-B615-3E4D5FB567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00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Jujuka</a:t>
            </a:r>
            <a:r>
              <a:rPr lang="en-US" dirty="0" smtClean="0"/>
              <a:t> asks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Vessantara</a:t>
            </a:r>
            <a:r>
              <a:rPr lang="en-US" baseline="0" dirty="0" smtClean="0"/>
              <a:t> for his children as slaves. The children are playing nearby in the lotus pool.</a:t>
            </a:r>
          </a:p>
          <a:p>
            <a:r>
              <a:rPr lang="en-US" baseline="0" dirty="0" smtClean="0"/>
              <a:t>19</a:t>
            </a:r>
            <a:r>
              <a:rPr lang="en-US" baseline="30000" dirty="0" smtClean="0"/>
              <a:t>th</a:t>
            </a:r>
            <a:r>
              <a:rPr lang="en-US" baseline="0" dirty="0" smtClean="0"/>
              <a:t> century Thai painting, held in the Los Angeles County Museum of Art. Image in the public domain.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BCC58-3AB2-D446-B615-3E4D5FB567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09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Indra</a:t>
            </a:r>
            <a:r>
              <a:rPr lang="en-US" dirty="0" smtClean="0"/>
              <a:t> (in green) takes disguise</a:t>
            </a:r>
            <a:r>
              <a:rPr lang="en-US" baseline="0" dirty="0" smtClean="0"/>
              <a:t> as a </a:t>
            </a:r>
            <a:r>
              <a:rPr lang="en-US" baseline="0" dirty="0" err="1" smtClean="0"/>
              <a:t>brahmin</a:t>
            </a:r>
            <a:r>
              <a:rPr lang="en-US" baseline="0" dirty="0" smtClean="0"/>
              <a:t> and asks for </a:t>
            </a:r>
            <a:r>
              <a:rPr lang="en-US" baseline="0" dirty="0" err="1" smtClean="0"/>
              <a:t>Vessantara’s</a:t>
            </a:r>
            <a:r>
              <a:rPr lang="en-US" baseline="0" dirty="0" smtClean="0"/>
              <a:t> wife.</a:t>
            </a:r>
          </a:p>
          <a:p>
            <a:r>
              <a:rPr lang="en-US" baseline="0" dirty="0" smtClean="0"/>
              <a:t>19</a:t>
            </a:r>
            <a:r>
              <a:rPr lang="en-US" baseline="30000" dirty="0" smtClean="0"/>
              <a:t>th</a:t>
            </a:r>
            <a:r>
              <a:rPr lang="en-US" baseline="0" dirty="0" smtClean="0"/>
              <a:t> century Thai painting, held in the Walters Art Museum. Image in the public domain.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BCC58-3AB2-D446-B615-3E4D5FB567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75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early 20</a:t>
            </a:r>
            <a:r>
              <a:rPr lang="en-US" baseline="30000" dirty="0" smtClean="0"/>
              <a:t>th</a:t>
            </a:r>
            <a:r>
              <a:rPr lang="en-US" baseline="0" dirty="0" smtClean="0"/>
              <a:t> century painted scroll shows the chapter about </a:t>
            </a:r>
            <a:r>
              <a:rPr lang="en-US" baseline="0" dirty="0" err="1" smtClean="0"/>
              <a:t>Jujuka</a:t>
            </a:r>
            <a:r>
              <a:rPr lang="en-US" baseline="0" dirty="0" smtClean="0"/>
              <a:t>. On the bottom row we see him bring the children to the city, where they are ransomed by the king. Then </a:t>
            </a:r>
            <a:r>
              <a:rPr lang="en-US" baseline="0" dirty="0" err="1" smtClean="0"/>
              <a:t>Jujuka</a:t>
            </a:r>
            <a:r>
              <a:rPr lang="en-US" baseline="0" dirty="0" smtClean="0"/>
              <a:t> begins his overeating, leading to his death, shown on the top row.</a:t>
            </a:r>
          </a:p>
          <a:p>
            <a:r>
              <a:rPr lang="en-US" baseline="0" dirty="0" smtClean="0"/>
              <a:t>20</a:t>
            </a:r>
            <a:r>
              <a:rPr lang="en-US" baseline="30000" dirty="0" smtClean="0"/>
              <a:t>th</a:t>
            </a:r>
            <a:r>
              <a:rPr lang="en-US" baseline="0" dirty="0" smtClean="0"/>
              <a:t> century Thai painted scroll, held in Walters Art Museum. Image in the public domain.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BCC58-3AB2-D446-B615-3E4D5FB567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5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Story of Prince </a:t>
            </a:r>
            <a:r>
              <a:rPr lang="en-US" dirty="0" err="1" smtClean="0"/>
              <a:t>Vessantara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Thai paintings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06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_203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203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40" r="15306"/>
          <a:stretch/>
        </p:blipFill>
        <p:spPr>
          <a:xfrm>
            <a:off x="1216126" y="350358"/>
            <a:ext cx="7028148" cy="604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1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203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_203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4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jak_Asks_Vessantara_for_His_Children_as_Slaves,_Scene_from_a_Vessantara_Jataka_LACMA_M.75.36.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391" y="194431"/>
            <a:ext cx="544372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0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ssantara Walters Art Museum public dom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43" y="23601"/>
            <a:ext cx="4651986" cy="683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3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i_-_Vessantara_Jataka,_Narrative_Scroll_-_Walters_35256_-_View_F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9699"/>
            <a:ext cx="9587264" cy="308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3875" y="438150"/>
            <a:ext cx="814387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Slide 1: </a:t>
            </a:r>
            <a:r>
              <a:rPr lang="en-US" sz="1200" dirty="0" err="1"/>
              <a:t>Vessantara</a:t>
            </a:r>
            <a:r>
              <a:rPr lang="en-US" sz="1200" dirty="0"/>
              <a:t> gives away the elephant. The pouring of water on the hands of the recipients signifies the irreversibility of the gift.</a:t>
            </a:r>
          </a:p>
          <a:p>
            <a:pPr defTabSz="457200">
              <a:defRPr/>
            </a:pPr>
            <a:r>
              <a:rPr lang="en-US" sz="1200" dirty="0"/>
              <a:t>Photograph of painted mural at Wat </a:t>
            </a:r>
            <a:r>
              <a:rPr lang="en-US" sz="1200" dirty="0" err="1"/>
              <a:t>Makham</a:t>
            </a:r>
            <a:r>
              <a:rPr lang="en-US" sz="1200" dirty="0"/>
              <a:t> No / Wat No </a:t>
            </a:r>
            <a:r>
              <a:rPr lang="en-US" sz="1200" dirty="0" err="1"/>
              <a:t>Phutthangkun</a:t>
            </a:r>
            <a:r>
              <a:rPr lang="en-US" sz="1200" dirty="0"/>
              <a:t>, </a:t>
            </a:r>
            <a:r>
              <a:rPr lang="en-US" sz="1200" dirty="0" err="1"/>
              <a:t>Suphanburi</a:t>
            </a:r>
            <a:r>
              <a:rPr lang="en-US" sz="1200" dirty="0"/>
              <a:t> </a:t>
            </a:r>
            <a:r>
              <a:rPr lang="en-US" sz="1200" dirty="0" err="1"/>
              <a:t>Provice</a:t>
            </a:r>
            <a:r>
              <a:rPr lang="en-US" sz="1200" dirty="0"/>
              <a:t>, Thailand, © Naomi Appleton, 2016, CC BY NC (Free to use, share and adapt).</a:t>
            </a:r>
          </a:p>
          <a:p>
            <a:endParaRPr lang="en-US" sz="1200" dirty="0"/>
          </a:p>
          <a:p>
            <a:r>
              <a:rPr lang="en-GB" sz="1200" dirty="0" smtClean="0"/>
              <a:t>Slide 2: </a:t>
            </a:r>
            <a:r>
              <a:rPr lang="en-US" sz="1200" dirty="0" err="1"/>
              <a:t>Vessantara</a:t>
            </a:r>
            <a:r>
              <a:rPr lang="en-US" sz="1200" dirty="0"/>
              <a:t> gives away the elephant. The pouring of water on the hands of the recipients signifies the irreversibility of the gift.</a:t>
            </a:r>
          </a:p>
          <a:p>
            <a:pPr defTabSz="457200">
              <a:defRPr/>
            </a:pPr>
            <a:r>
              <a:rPr lang="en-US" sz="1200" dirty="0"/>
              <a:t>Photograph of painted mural at Wat </a:t>
            </a:r>
            <a:r>
              <a:rPr lang="en-US" sz="1200" dirty="0" err="1"/>
              <a:t>Makham</a:t>
            </a:r>
            <a:r>
              <a:rPr lang="en-US" sz="1200" dirty="0"/>
              <a:t> No / Wat No </a:t>
            </a:r>
            <a:r>
              <a:rPr lang="en-US" sz="1200" dirty="0" err="1"/>
              <a:t>Phutthangkun</a:t>
            </a:r>
            <a:r>
              <a:rPr lang="en-US" sz="1200" dirty="0"/>
              <a:t>, </a:t>
            </a:r>
            <a:r>
              <a:rPr lang="en-US" sz="1200" dirty="0" err="1"/>
              <a:t>Suphanburi</a:t>
            </a:r>
            <a:r>
              <a:rPr lang="en-US" sz="1200" dirty="0"/>
              <a:t> </a:t>
            </a:r>
            <a:r>
              <a:rPr lang="en-US" sz="1200" dirty="0" err="1"/>
              <a:t>Provice</a:t>
            </a:r>
            <a:r>
              <a:rPr lang="en-US" sz="1200" dirty="0"/>
              <a:t>, Thailand, © Naomi Appleton, 2016, CC BY NC (Free to use, share and adapt</a:t>
            </a:r>
            <a:r>
              <a:rPr lang="en-US" sz="1200" dirty="0" smtClean="0"/>
              <a:t>).</a:t>
            </a:r>
          </a:p>
          <a:p>
            <a:pPr defTabSz="457200">
              <a:defRPr/>
            </a:pPr>
            <a:endParaRPr lang="en-US" sz="1200" dirty="0"/>
          </a:p>
          <a:p>
            <a:r>
              <a:rPr lang="en-US" sz="1200" dirty="0" smtClean="0"/>
              <a:t>Slide 3: </a:t>
            </a:r>
            <a:r>
              <a:rPr lang="en-US" sz="1200" dirty="0" err="1"/>
              <a:t>Vessantara</a:t>
            </a:r>
            <a:r>
              <a:rPr lang="en-US" sz="1200" dirty="0"/>
              <a:t>, Maddi and the children say farewell to the palace.</a:t>
            </a:r>
          </a:p>
          <a:p>
            <a:pPr defTabSz="457200">
              <a:defRPr/>
            </a:pPr>
            <a:r>
              <a:rPr lang="en-US" sz="1200" dirty="0"/>
              <a:t>Photograph of Wat </a:t>
            </a:r>
            <a:r>
              <a:rPr lang="en-US" sz="1200" dirty="0" err="1"/>
              <a:t>Makham</a:t>
            </a:r>
            <a:r>
              <a:rPr lang="en-US" sz="1200" dirty="0"/>
              <a:t> No / Wat No </a:t>
            </a:r>
            <a:r>
              <a:rPr lang="en-US" sz="1200" dirty="0" err="1"/>
              <a:t>Phutthangkun</a:t>
            </a:r>
            <a:r>
              <a:rPr lang="en-US" sz="1200" dirty="0"/>
              <a:t>, </a:t>
            </a:r>
            <a:r>
              <a:rPr lang="en-US" sz="1200" dirty="0" err="1"/>
              <a:t>Suphanburi</a:t>
            </a:r>
            <a:r>
              <a:rPr lang="en-US" sz="1200" dirty="0"/>
              <a:t> </a:t>
            </a:r>
            <a:r>
              <a:rPr lang="en-US" sz="1200" dirty="0" err="1"/>
              <a:t>Provice</a:t>
            </a:r>
            <a:r>
              <a:rPr lang="en-US" sz="1200" dirty="0"/>
              <a:t>, Thailand, © Naomi Appleton, 2016, CC BY NC (Free to use, share and adapt).</a:t>
            </a:r>
          </a:p>
          <a:p>
            <a:endParaRPr lang="en-US" sz="1200" dirty="0"/>
          </a:p>
          <a:p>
            <a:r>
              <a:rPr lang="en-US" sz="1200" dirty="0" smtClean="0"/>
              <a:t>Slide 4: </a:t>
            </a:r>
            <a:r>
              <a:rPr lang="en-US" sz="1200" dirty="0" err="1"/>
              <a:t>Vessantara</a:t>
            </a:r>
            <a:r>
              <a:rPr lang="en-US" sz="1200" dirty="0"/>
              <a:t> gives away their carriage. The horses have already been given away, and gods in the form of deer are pulling it.</a:t>
            </a:r>
          </a:p>
          <a:p>
            <a:pPr defTabSz="457200">
              <a:defRPr/>
            </a:pPr>
            <a:r>
              <a:rPr lang="en-US" sz="1200" dirty="0"/>
              <a:t>Photograph of Wat </a:t>
            </a:r>
            <a:r>
              <a:rPr lang="en-US" sz="1200" dirty="0" err="1"/>
              <a:t>Makham</a:t>
            </a:r>
            <a:r>
              <a:rPr lang="en-US" sz="1200" dirty="0"/>
              <a:t> No / Wat No </a:t>
            </a:r>
            <a:r>
              <a:rPr lang="en-US" sz="1200" dirty="0" err="1"/>
              <a:t>Phutthangkun</a:t>
            </a:r>
            <a:r>
              <a:rPr lang="en-US" sz="1200" dirty="0"/>
              <a:t>, </a:t>
            </a:r>
            <a:r>
              <a:rPr lang="en-US" sz="1200" dirty="0" err="1"/>
              <a:t>Suphanburi</a:t>
            </a:r>
            <a:r>
              <a:rPr lang="en-US" sz="1200" dirty="0"/>
              <a:t> </a:t>
            </a:r>
            <a:r>
              <a:rPr lang="en-US" sz="1200" dirty="0" err="1"/>
              <a:t>Provice</a:t>
            </a:r>
            <a:r>
              <a:rPr lang="en-US" sz="1200" dirty="0"/>
              <a:t>, Thailand, © Naomi Appleton, 2016, CC BY NC (Free to use, share and adapt).</a:t>
            </a:r>
          </a:p>
          <a:p>
            <a:endParaRPr lang="en-US" sz="1200" dirty="0"/>
          </a:p>
          <a:p>
            <a:r>
              <a:rPr lang="en-US" sz="1200" dirty="0" smtClean="0"/>
              <a:t>Slide 5: </a:t>
            </a:r>
            <a:r>
              <a:rPr lang="en-US" sz="1200" dirty="0" err="1"/>
              <a:t>Vessantara</a:t>
            </a:r>
            <a:r>
              <a:rPr lang="en-US" sz="1200" dirty="0"/>
              <a:t> and his family enter the forest on foot.</a:t>
            </a:r>
          </a:p>
          <a:p>
            <a:pPr defTabSz="457200">
              <a:defRPr/>
            </a:pPr>
            <a:r>
              <a:rPr lang="en-US" sz="1200" dirty="0"/>
              <a:t>Photograph of Wat </a:t>
            </a:r>
            <a:r>
              <a:rPr lang="en-US" sz="1200" dirty="0" err="1"/>
              <a:t>Makham</a:t>
            </a:r>
            <a:r>
              <a:rPr lang="en-US" sz="1200" dirty="0"/>
              <a:t> No / Wat No </a:t>
            </a:r>
            <a:r>
              <a:rPr lang="en-US" sz="1200" dirty="0" err="1"/>
              <a:t>Phutthangkun</a:t>
            </a:r>
            <a:r>
              <a:rPr lang="en-US" sz="1200" dirty="0"/>
              <a:t>, </a:t>
            </a:r>
            <a:r>
              <a:rPr lang="en-US" sz="1200" dirty="0" err="1"/>
              <a:t>Suphanburi</a:t>
            </a:r>
            <a:r>
              <a:rPr lang="en-US" sz="1200" dirty="0"/>
              <a:t> </a:t>
            </a:r>
            <a:r>
              <a:rPr lang="en-US" sz="1200" dirty="0" err="1"/>
              <a:t>Provice</a:t>
            </a:r>
            <a:r>
              <a:rPr lang="en-US" sz="1200" dirty="0"/>
              <a:t>, Thailand, © Naomi Appleton, 2016, CC BY NC (Free to use, share and adapt).</a:t>
            </a:r>
          </a:p>
          <a:p>
            <a:endParaRPr lang="en-US" sz="1200" dirty="0"/>
          </a:p>
          <a:p>
            <a:r>
              <a:rPr lang="en-US" sz="1200" dirty="0" smtClean="0"/>
              <a:t>Slide 6: </a:t>
            </a:r>
            <a:r>
              <a:rPr lang="en-US" sz="1200" dirty="0" err="1"/>
              <a:t>Jujuka</a:t>
            </a:r>
            <a:r>
              <a:rPr lang="en-US" sz="1200" dirty="0"/>
              <a:t> asks </a:t>
            </a:r>
            <a:r>
              <a:rPr lang="en-US" sz="1200" dirty="0" err="1"/>
              <a:t>Vessantara</a:t>
            </a:r>
            <a:r>
              <a:rPr lang="en-US" sz="1200" dirty="0"/>
              <a:t> for his children as slaves. The children are playing nearby in the lotus pool.</a:t>
            </a:r>
          </a:p>
          <a:p>
            <a:r>
              <a:rPr lang="en-US" sz="1200" dirty="0"/>
              <a:t>19</a:t>
            </a:r>
            <a:r>
              <a:rPr lang="en-US" sz="1200" baseline="30000" dirty="0"/>
              <a:t>th</a:t>
            </a:r>
            <a:r>
              <a:rPr lang="en-US" sz="1200" dirty="0"/>
              <a:t> century Thai painting, held in the Los Angeles County Museum of Art. Image in the public domain.</a:t>
            </a:r>
          </a:p>
          <a:p>
            <a:pPr defTabSz="457200">
              <a:defRPr/>
            </a:pPr>
            <a:endParaRPr lang="en-US" sz="1200" dirty="0" smtClean="0"/>
          </a:p>
          <a:p>
            <a:r>
              <a:rPr lang="en-US" sz="1200" dirty="0" smtClean="0"/>
              <a:t>Slide 7: </a:t>
            </a:r>
            <a:r>
              <a:rPr lang="en-US" sz="1200" dirty="0" err="1"/>
              <a:t>Indra</a:t>
            </a:r>
            <a:r>
              <a:rPr lang="en-US" sz="1200" dirty="0"/>
              <a:t> (in green) takes disguise as a </a:t>
            </a:r>
            <a:r>
              <a:rPr lang="en-US" sz="1200" dirty="0" err="1"/>
              <a:t>brahmin</a:t>
            </a:r>
            <a:r>
              <a:rPr lang="en-US" sz="1200" dirty="0"/>
              <a:t> and asks for </a:t>
            </a:r>
            <a:r>
              <a:rPr lang="en-US" sz="1200" dirty="0" err="1"/>
              <a:t>Vessantara’s</a:t>
            </a:r>
            <a:r>
              <a:rPr lang="en-US" sz="1200" dirty="0"/>
              <a:t> wife.</a:t>
            </a:r>
          </a:p>
          <a:p>
            <a:r>
              <a:rPr lang="en-US" sz="1200" dirty="0"/>
              <a:t>19</a:t>
            </a:r>
            <a:r>
              <a:rPr lang="en-US" sz="1200" baseline="30000" dirty="0"/>
              <a:t>th</a:t>
            </a:r>
            <a:r>
              <a:rPr lang="en-US" sz="1200" dirty="0"/>
              <a:t> century Thai painting, held in the Walters Art Museum. Image in the public domain.</a:t>
            </a:r>
          </a:p>
          <a:p>
            <a:pPr defTabSz="457200">
              <a:defRPr/>
            </a:pPr>
            <a:endParaRPr lang="en-US" sz="1200" dirty="0" smtClean="0"/>
          </a:p>
          <a:p>
            <a:r>
              <a:rPr lang="en-US" sz="1200" dirty="0" smtClean="0"/>
              <a:t>Slide 8: </a:t>
            </a:r>
            <a:r>
              <a:rPr lang="en-US" sz="1200" dirty="0"/>
              <a:t>This early 20</a:t>
            </a:r>
            <a:r>
              <a:rPr lang="en-US" sz="1200" baseline="30000" dirty="0"/>
              <a:t>th</a:t>
            </a:r>
            <a:r>
              <a:rPr lang="en-US" sz="1200" dirty="0"/>
              <a:t> century painted scroll shows the chapter about </a:t>
            </a:r>
            <a:r>
              <a:rPr lang="en-US" sz="1200" dirty="0" err="1"/>
              <a:t>Jujuka</a:t>
            </a:r>
            <a:r>
              <a:rPr lang="en-US" sz="1200" dirty="0"/>
              <a:t>. On the bottom row we see him bring the children to the city, where they are ransomed by the king. Then </a:t>
            </a:r>
            <a:r>
              <a:rPr lang="en-US" sz="1200" dirty="0" err="1"/>
              <a:t>Jujuka</a:t>
            </a:r>
            <a:r>
              <a:rPr lang="en-US" sz="1200" dirty="0"/>
              <a:t> begins his overeating, leading to his death, shown on the top row.</a:t>
            </a:r>
          </a:p>
          <a:p>
            <a:r>
              <a:rPr lang="en-US" sz="1200" dirty="0"/>
              <a:t>20</a:t>
            </a:r>
            <a:r>
              <a:rPr lang="en-US" sz="1200" baseline="30000" dirty="0"/>
              <a:t>th</a:t>
            </a:r>
            <a:r>
              <a:rPr lang="en-US" sz="1200" dirty="0"/>
              <a:t> century Thai painted scroll, held in Walters Art Museum. Image in the public domain.</a:t>
            </a:r>
          </a:p>
          <a:p>
            <a:pPr defTabSz="457200">
              <a:defRPr/>
            </a:pPr>
            <a:endParaRPr lang="en-US" sz="1200" dirty="0"/>
          </a:p>
          <a:p>
            <a:endParaRPr lang="en-US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9086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209</TotalTime>
  <Words>795</Words>
  <Application>Microsoft Office PowerPoint</Application>
  <PresentationFormat>On-screen Show (4:3)</PresentationFormat>
  <Paragraphs>48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 Black </vt:lpstr>
      <vt:lpstr>The Story of Prince Vessantara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 of Prince Vessantara</dc:title>
  <dc:creator>Naomi APPLETON</dc:creator>
  <cp:lastModifiedBy>TASKER Martin</cp:lastModifiedBy>
  <cp:revision>7</cp:revision>
  <dcterms:created xsi:type="dcterms:W3CDTF">2016-02-17T10:30:25Z</dcterms:created>
  <dcterms:modified xsi:type="dcterms:W3CDTF">2016-06-30T09:01:57Z</dcterms:modified>
</cp:coreProperties>
</file>